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 advTm="1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 advTm="1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 advTm="1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  <p:transition advTm="1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 advTm="1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EDB889-C2DB-4D57-8DE8-3BEFCD5DA604}" type="datetimeFigureOut">
              <a:rPr lang="hu-HU" smtClean="0"/>
              <a:t>2011.11.29.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DEE293-FD9C-4A3F-8F6D-B859C9116A8D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Tm="15000"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jpe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CSiPet\Desktop\Untitled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488" y="1415132"/>
            <a:ext cx="8164512" cy="41021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5182344" cy="1829761"/>
          </a:xfrm>
        </p:spPr>
        <p:txBody>
          <a:bodyPr/>
          <a:lstStyle/>
          <a:p>
            <a:pPr algn="l"/>
            <a:r>
              <a:rPr lang="hu-HU" dirty="0" err="1" smtClean="0"/>
              <a:t>Near</a:t>
            </a:r>
            <a:r>
              <a:rPr lang="hu-HU" dirty="0" smtClean="0"/>
              <a:t> </a:t>
            </a:r>
            <a:r>
              <a:rPr lang="hu-HU" dirty="0" err="1" smtClean="0"/>
              <a:t>field</a:t>
            </a:r>
            <a:r>
              <a:rPr lang="hu-HU" dirty="0" smtClean="0"/>
              <a:t> </a:t>
            </a:r>
            <a:r>
              <a:rPr lang="hu-HU" dirty="0" err="1" smtClean="0"/>
              <a:t>communication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4462264" cy="1199704"/>
          </a:xfrm>
        </p:spPr>
        <p:txBody>
          <a:bodyPr/>
          <a:lstStyle/>
          <a:p>
            <a:pPr algn="l"/>
            <a:r>
              <a:rPr lang="hu-HU" dirty="0" smtClean="0"/>
              <a:t>Az NFC technológia </a:t>
            </a:r>
            <a:br>
              <a:rPr lang="hu-HU" dirty="0" smtClean="0"/>
            </a:br>
            <a:r>
              <a:rPr lang="hu-HU" dirty="0" smtClean="0"/>
              <a:t>most és a közeljövőben</a:t>
            </a:r>
            <a:endParaRPr lang="hu-HU" dirty="0"/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Könnyen használható vezeték nélküli kommunikáció néhány centiméteres távolságban</a:t>
            </a:r>
          </a:p>
          <a:p>
            <a:r>
              <a:rPr lang="hu-HU" dirty="0" smtClean="0"/>
              <a:t>A kis távolság miatt könnyen kiválasztható a kommunikációs partner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</a:t>
            </a:r>
            <a:r>
              <a:rPr lang="hu-HU" dirty="0" err="1" smtClean="0"/>
              <a:t>NFC-ről</a:t>
            </a:r>
            <a:r>
              <a:rPr lang="hu-HU" dirty="0" smtClean="0"/>
              <a:t> általában</a:t>
            </a:r>
            <a:endParaRPr lang="hu-HU" dirty="0"/>
          </a:p>
        </p:txBody>
      </p:sp>
      <p:pic>
        <p:nvPicPr>
          <p:cNvPr id="4" name="Picture 1028" descr="C:\Documents and Settings\senystro\Desktop\HANDS_01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005064"/>
            <a:ext cx="2543175" cy="1847850"/>
          </a:xfrm>
          <a:prstGeom prst="rect">
            <a:avLst/>
          </a:prstGeom>
          <a:noFill/>
        </p:spPr>
      </p:pic>
      <p:sp>
        <p:nvSpPr>
          <p:cNvPr id="5" name="Szövegdoboz 4"/>
          <p:cNvSpPr txBox="1"/>
          <p:nvPr/>
        </p:nvSpPr>
        <p:spPr>
          <a:xfrm>
            <a:off x="2843808" y="5877272"/>
            <a:ext cx="34980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Az </a:t>
            </a:r>
            <a:r>
              <a:rPr lang="hu-HU" sz="1600" dirty="0" err="1" smtClean="0"/>
              <a:t>nfc</a:t>
            </a:r>
            <a:r>
              <a:rPr lang="hu-HU" sz="1600" dirty="0" smtClean="0"/>
              <a:t> egyszerű, akár egy érintés</a:t>
            </a:r>
            <a:endParaRPr lang="hu-HU" sz="1600" dirty="0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091688"/>
          </a:xfrm>
        </p:spPr>
        <p:txBody>
          <a:bodyPr/>
          <a:lstStyle/>
          <a:p>
            <a:r>
              <a:rPr lang="hu-HU" dirty="0" smtClean="0"/>
              <a:t>Az NFC az RFID technológián alapul</a:t>
            </a:r>
          </a:p>
          <a:p>
            <a:r>
              <a:rPr lang="hu-HU" dirty="0" smtClean="0"/>
              <a:t>A működési távolság átlagosan 10 centiméter</a:t>
            </a:r>
          </a:p>
          <a:p>
            <a:r>
              <a:rPr lang="hu-HU" dirty="0" smtClean="0"/>
              <a:t>Maximális adatátviteli sebesség 428 </a:t>
            </a:r>
            <a:r>
              <a:rPr lang="hu-HU" dirty="0" err="1" smtClean="0"/>
              <a:t>kilobit</a:t>
            </a:r>
            <a:r>
              <a:rPr lang="hu-HU" dirty="0" smtClean="0"/>
              <a:t>/s 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Pontos specifikáció</a:t>
            </a:r>
            <a:endParaRPr lang="hu-HU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491880" y="4221088"/>
            <a:ext cx="2784475" cy="738187"/>
            <a:chOff x="2160" y="1056"/>
            <a:chExt cx="1754" cy="465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2160" y="1062"/>
            <a:ext cx="735" cy="459"/>
          </p:xfrm>
          <a:graphic>
            <a:graphicData uri="http://schemas.openxmlformats.org/presentationml/2006/ole">
              <p:oleObj spid="_x0000_s2050" name="Visio" r:id="rId3" imgW="415800" imgH="541800" progId="Visio.Drawing.6">
                <p:embed/>
              </p:oleObj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2673" y="1056"/>
            <a:ext cx="735" cy="459"/>
          </p:xfrm>
          <a:graphic>
            <a:graphicData uri="http://schemas.openxmlformats.org/presentationml/2006/ole">
              <p:oleObj spid="_x0000_s2051" name="Visio" r:id="rId4" imgW="415800" imgH="541800" progId="Visio.Drawing.6">
                <p:embed/>
              </p:oleObj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3179" y="1056"/>
            <a:ext cx="735" cy="459"/>
          </p:xfrm>
          <a:graphic>
            <a:graphicData uri="http://schemas.openxmlformats.org/presentationml/2006/ole">
              <p:oleObj spid="_x0000_s2052" name="Visio" r:id="rId5" imgW="415800" imgH="541800" progId="Visio.Drawing.6">
                <p:embed/>
              </p:oleObj>
            </a:graphicData>
          </a:graphic>
        </p:graphicFrame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544" y="1200"/>
              <a:ext cx="1086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GB" sz="1200" b="1"/>
                <a:t>13,56MHz RF Link</a:t>
              </a: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637680" y="3590850"/>
            <a:ext cx="1830388" cy="1906588"/>
            <a:chOff x="2442" y="2106"/>
            <a:chExt cx="1153" cy="1249"/>
          </a:xfrm>
        </p:grpSpPr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442" y="2106"/>
              <a:ext cx="1153" cy="12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1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3005" y="3130"/>
              <a:ext cx="382" cy="1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hu-HU" sz="28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000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/>
                </a:rPr>
                <a:t>NFC</a:t>
              </a:r>
            </a:p>
          </p:txBody>
        </p:sp>
      </p:grpSp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4005064"/>
            <a:ext cx="1125538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</a:t>
            </a:r>
            <a:r>
              <a:rPr lang="hu-HU" dirty="0" err="1" smtClean="0"/>
              <a:t>NFC-t</a:t>
            </a:r>
            <a:r>
              <a:rPr lang="hu-HU" dirty="0" smtClean="0"/>
              <a:t> rövid távú kommunikációra tervezték</a:t>
            </a:r>
          </a:p>
          <a:p>
            <a:r>
              <a:rPr lang="hu-HU" dirty="0" smtClean="0"/>
              <a:t>Kiegészíti a </a:t>
            </a:r>
            <a:r>
              <a:rPr lang="hu-HU" dirty="0" err="1" smtClean="0"/>
              <a:t>Bluetooth</a:t>
            </a:r>
            <a:r>
              <a:rPr lang="hu-HU" dirty="0" smtClean="0"/>
              <a:t> és </a:t>
            </a:r>
            <a:r>
              <a:rPr lang="hu-HU" dirty="0" err="1" smtClean="0"/>
              <a:t>Wi-Fi</a:t>
            </a:r>
            <a:r>
              <a:rPr lang="hu-HU" dirty="0" smtClean="0"/>
              <a:t> kommunikációt</a:t>
            </a:r>
          </a:p>
          <a:p>
            <a:r>
              <a:rPr lang="hu-HU" dirty="0" smtClean="0"/>
              <a:t>Akármilyen interferencián átjut</a:t>
            </a:r>
          </a:p>
          <a:p>
            <a:r>
              <a:rPr lang="hu-HU" dirty="0" smtClean="0"/>
              <a:t>Nem igényel közvetlen rálátást</a:t>
            </a:r>
          </a:p>
          <a:p>
            <a:r>
              <a:rPr lang="hu-HU" dirty="0" smtClean="0"/>
              <a:t>Egyszerű és gyors párosítási eljárás</a:t>
            </a:r>
          </a:p>
          <a:p>
            <a:r>
              <a:rPr lang="hu-HU" dirty="0" smtClean="0"/>
              <a:t>Kommunikációs lehetőséget biztosít áram nélküli eszközöknek (pl. chipkártyák)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Vezeték nélküli rövidtávú kommunikáció</a:t>
            </a:r>
            <a:endParaRPr lang="hu-HU" sz="3200" dirty="0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19"/>
          <p:cNvGrpSpPr>
            <a:grpSpLocks/>
          </p:cNvGrpSpPr>
          <p:nvPr/>
        </p:nvGrpSpPr>
        <p:grpSpPr bwMode="auto">
          <a:xfrm>
            <a:off x="80962" y="2757537"/>
            <a:ext cx="1046163" cy="1371600"/>
            <a:chOff x="114" y="2112"/>
            <a:chExt cx="798" cy="1093"/>
          </a:xfrm>
        </p:grpSpPr>
        <p:pic>
          <p:nvPicPr>
            <p:cNvPr id="30" name="Picture 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" y="2112"/>
              <a:ext cx="798" cy="8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1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290" y="3024"/>
              <a:ext cx="382" cy="1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hu-HU" sz="28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chemeClr val="bg2">
                      <a:alpha val="50000"/>
                    </a:scheme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/>
                </a:rPr>
                <a:t>NFC</a:t>
              </a:r>
            </a:p>
          </p:txBody>
        </p:sp>
      </p:grpSp>
      <p:pic>
        <p:nvPicPr>
          <p:cNvPr id="32" name="Picture 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5000" y="2798812"/>
            <a:ext cx="1371600" cy="111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806450" y="762049"/>
            <a:ext cx="7045325" cy="4541838"/>
            <a:chOff x="633" y="1053"/>
            <a:chExt cx="4438" cy="2861"/>
          </a:xfrm>
        </p:grpSpPr>
        <p:sp>
          <p:nvSpPr>
            <p:cNvPr id="34" name="Oval 5"/>
            <p:cNvSpPr>
              <a:spLocks noChangeArrowheads="1"/>
            </p:cNvSpPr>
            <p:nvPr/>
          </p:nvSpPr>
          <p:spPr bwMode="auto">
            <a:xfrm rot="1290847" flipV="1">
              <a:off x="736" y="2806"/>
              <a:ext cx="2968" cy="861"/>
            </a:xfrm>
            <a:prstGeom prst="ellipse">
              <a:avLst/>
            </a:prstGeom>
            <a:noFill/>
            <a:ln w="38100">
              <a:solidFill>
                <a:srgbClr val="66FF66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graphicFrame>
          <p:nvGraphicFramePr>
            <p:cNvPr id="35" name="Object 7"/>
            <p:cNvGraphicFramePr>
              <a:graphicFrameLocks noChangeAspect="1"/>
            </p:cNvGraphicFramePr>
            <p:nvPr/>
          </p:nvGraphicFramePr>
          <p:xfrm>
            <a:off x="3467" y="3470"/>
            <a:ext cx="415" cy="444"/>
          </p:xfrm>
          <a:graphic>
            <a:graphicData uri="http://schemas.openxmlformats.org/presentationml/2006/ole">
              <p:oleObj spid="_x0000_s3075" name="Photo Editor Photo" r:id="rId5" imgW="1162212" imgH="1152381" progId="MSPhotoEd.3">
                <p:embed/>
              </p:oleObj>
            </a:graphicData>
          </a:graphic>
        </p:graphicFrame>
        <p:sp>
          <p:nvSpPr>
            <p:cNvPr id="36" name="Oval 10"/>
            <p:cNvSpPr>
              <a:spLocks noChangeArrowheads="1"/>
            </p:cNvSpPr>
            <p:nvPr/>
          </p:nvSpPr>
          <p:spPr bwMode="auto">
            <a:xfrm rot="-1564493">
              <a:off x="633" y="1453"/>
              <a:ext cx="3130" cy="861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pic>
          <p:nvPicPr>
            <p:cNvPr id="37" name="Picture 11" descr="008_Payment.jpg                                                00011627Huub                           B6BAD625: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05" y="1208"/>
              <a:ext cx="808" cy="74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</p:pic>
        <p:pic>
          <p:nvPicPr>
            <p:cNvPr id="38" name="Picture 1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25" y="1521"/>
              <a:ext cx="297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3156" y="1212"/>
              <a:ext cx="64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illSans" pitchFamily="2" charset="0"/>
                </a:rPr>
                <a:t>payment</a:t>
              </a:r>
            </a:p>
          </p:txBody>
        </p:sp>
        <p:grpSp>
          <p:nvGrpSpPr>
            <p:cNvPr id="40" name="Group 15"/>
            <p:cNvGrpSpPr>
              <a:grpSpLocks/>
            </p:cNvGrpSpPr>
            <p:nvPr/>
          </p:nvGrpSpPr>
          <p:grpSpPr bwMode="auto">
            <a:xfrm>
              <a:off x="1649" y="1053"/>
              <a:ext cx="838" cy="919"/>
              <a:chOff x="640" y="1440"/>
              <a:chExt cx="736" cy="881"/>
            </a:xfrm>
          </p:grpSpPr>
          <p:pic>
            <p:nvPicPr>
              <p:cNvPr id="45" name="Picture 16" descr="public transport.jpg                                           00002F0EAudrey 2                       B8F841B0: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40" y="1440"/>
                <a:ext cx="676" cy="67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46" name="Picture 17" descr="&#10;reader.png                                                     00002F0EAudrey 2                       B8F841B0: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976" y="1864"/>
                <a:ext cx="400" cy="457"/>
              </a:xfrm>
              <a:prstGeom prst="rect">
                <a:avLst/>
              </a:prstGeom>
              <a:noFill/>
            </p:spPr>
          </p:pic>
        </p:grpSp>
        <p:sp>
          <p:nvSpPr>
            <p:cNvPr id="41" name="Oval 24"/>
            <p:cNvSpPr>
              <a:spLocks noChangeArrowheads="1"/>
            </p:cNvSpPr>
            <p:nvPr/>
          </p:nvSpPr>
          <p:spPr bwMode="auto">
            <a:xfrm rot="21598506" flipV="1">
              <a:off x="793" y="2252"/>
              <a:ext cx="2985" cy="897"/>
            </a:xfrm>
            <a:prstGeom prst="ellipse">
              <a:avLst/>
            </a:prstGeom>
            <a:noFill/>
            <a:ln w="38100">
              <a:solidFill>
                <a:srgbClr val="66FF66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pic>
          <p:nvPicPr>
            <p:cNvPr id="42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820" y="2396"/>
              <a:ext cx="811" cy="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3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3802" y="2854"/>
              <a:ext cx="358" cy="16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hu-HU" sz="28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000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/>
                </a:rPr>
                <a:t>NFC</a:t>
              </a:r>
            </a:p>
          </p:txBody>
        </p:sp>
        <p:sp>
          <p:nvSpPr>
            <p:cNvPr id="44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4713" y="2898"/>
              <a:ext cx="358" cy="16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hu-HU" sz="28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000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/>
                </a:rPr>
                <a:t>NFC</a:t>
              </a:r>
            </a:p>
          </p:txBody>
        </p:sp>
      </p:grpSp>
      <p:sp>
        <p:nvSpPr>
          <p:cNvPr id="49" name="Szövegdoboz 48"/>
          <p:cNvSpPr txBox="1"/>
          <p:nvPr/>
        </p:nvSpPr>
        <p:spPr>
          <a:xfrm>
            <a:off x="6012160" y="4542219"/>
            <a:ext cx="2720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Olcsó megoldás </a:t>
            </a:r>
          </a:p>
          <a:p>
            <a:r>
              <a:rPr lang="hu-HU" dirty="0" smtClean="0"/>
              <a:t>Információszórásra</a:t>
            </a:r>
          </a:p>
          <a:p>
            <a:r>
              <a:rPr lang="hu-HU" sz="1200" dirty="0" smtClean="0"/>
              <a:t>Pl. papír alapú médiába integrálva</a:t>
            </a:r>
            <a:endParaRPr lang="hu-HU" sz="1200" dirty="0"/>
          </a:p>
        </p:txBody>
      </p:sp>
      <p:sp>
        <p:nvSpPr>
          <p:cNvPr id="50" name="Szövegdoboz 49"/>
          <p:cNvSpPr txBox="1"/>
          <p:nvPr/>
        </p:nvSpPr>
        <p:spPr>
          <a:xfrm>
            <a:off x="5940152" y="2060848"/>
            <a:ext cx="323999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Peer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Peer</a:t>
            </a:r>
            <a:r>
              <a:rPr lang="hu-HU" dirty="0" smtClean="0"/>
              <a:t> kommunikáció</a:t>
            </a:r>
          </a:p>
          <a:p>
            <a:r>
              <a:rPr lang="hu-HU" sz="1400" dirty="0" smtClean="0"/>
              <a:t>Pl. vezeték nélküli kapcsolat </a:t>
            </a:r>
          </a:p>
          <a:p>
            <a:r>
              <a:rPr lang="hu-HU" sz="1400" dirty="0" smtClean="0"/>
              <a:t>notebook és nyomtató között</a:t>
            </a:r>
            <a:endParaRPr lang="hu-HU" sz="1400" dirty="0"/>
          </a:p>
        </p:txBody>
      </p:sp>
      <p:sp>
        <p:nvSpPr>
          <p:cNvPr id="51" name="Szövegdoboz 50"/>
          <p:cNvSpPr txBox="1"/>
          <p:nvPr/>
        </p:nvSpPr>
        <p:spPr>
          <a:xfrm>
            <a:off x="5796136" y="620688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Mobilfizetés</a:t>
            </a:r>
            <a:endParaRPr lang="hu-HU" dirty="0"/>
          </a:p>
        </p:txBody>
      </p:sp>
      <p:sp>
        <p:nvSpPr>
          <p:cNvPr id="52" name="Szövegdoboz 51"/>
          <p:cNvSpPr txBox="1"/>
          <p:nvPr/>
        </p:nvSpPr>
        <p:spPr>
          <a:xfrm>
            <a:off x="2339752" y="404664"/>
            <a:ext cx="21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Buszjegy vásárlás</a:t>
            </a:r>
            <a:endParaRPr lang="hu-HU" dirty="0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124</Words>
  <Application>Microsoft Office PowerPoint</Application>
  <PresentationFormat>Diavetítés a képernyőre (4:3 oldalarány)</PresentationFormat>
  <Paragraphs>31</Paragraphs>
  <Slides>5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5</vt:i4>
      </vt:variant>
    </vt:vector>
  </HeadingPairs>
  <TitlesOfParts>
    <vt:vector size="8" baseType="lpstr">
      <vt:lpstr>Sétatér</vt:lpstr>
      <vt:lpstr>Microsoft Visio Drawing</vt:lpstr>
      <vt:lpstr>Microsoft Photo Editor 3.0 Photo</vt:lpstr>
      <vt:lpstr>Near field communication</vt:lpstr>
      <vt:lpstr>Az NFC-ről általában</vt:lpstr>
      <vt:lpstr>Pontos specifikáció</vt:lpstr>
      <vt:lpstr>Vezeték nélküli rövidtávú kommunikáció</vt:lpstr>
      <vt:lpstr>5.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Near field communication</dc:title>
  <dc:creator>CSiPet</dc:creator>
  <cp:lastModifiedBy>CSiPet</cp:lastModifiedBy>
  <cp:revision>9</cp:revision>
  <dcterms:created xsi:type="dcterms:W3CDTF">2011-11-29T12:38:20Z</dcterms:created>
  <dcterms:modified xsi:type="dcterms:W3CDTF">2011-11-29T14:03:51Z</dcterms:modified>
</cp:coreProperties>
</file>